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Questrial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Questrial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7" name="Shape 1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4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684212" y="3843867"/>
            <a:ext cx="6400799" cy="19473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1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cxnSp>
        <p:nvCxnSpPr>
          <p:cNvPr id="23" name="Shape 23"/>
          <p:cNvCxnSpPr/>
          <p:nvPr/>
        </p:nvCxnSpPr>
        <p:spPr>
          <a:xfrm flipH="1">
            <a:off x="8228011" y="8466"/>
            <a:ext cx="3809999" cy="3809999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" name="Shape 24"/>
          <p:cNvCxnSpPr/>
          <p:nvPr/>
        </p:nvCxnSpPr>
        <p:spPr>
          <a:xfrm flipH="1">
            <a:off x="6108169" y="91545"/>
            <a:ext cx="6080655" cy="6080655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" name="Shape 25"/>
          <p:cNvCxnSpPr/>
          <p:nvPr/>
        </p:nvCxnSpPr>
        <p:spPr>
          <a:xfrm flipH="1">
            <a:off x="7235824" y="228600"/>
            <a:ext cx="4953000" cy="49530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" name="Shape 26"/>
          <p:cNvCxnSpPr/>
          <p:nvPr/>
        </p:nvCxnSpPr>
        <p:spPr>
          <a:xfrm flipH="1">
            <a:off x="7335836" y="32277"/>
            <a:ext cx="4852989" cy="485298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" name="Shape 27"/>
          <p:cNvCxnSpPr/>
          <p:nvPr/>
        </p:nvCxnSpPr>
        <p:spPr>
          <a:xfrm flipH="1">
            <a:off x="7845425" y="609600"/>
            <a:ext cx="4343399" cy="434339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anoramic Picture with Caption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1" name="Shape 81"/>
          <p:cNvSpPr/>
          <p:nvPr>
            <p:ph idx="2" type="pic"/>
          </p:nvPr>
        </p:nvSpPr>
        <p:spPr>
          <a:xfrm>
            <a:off x="685800" y="533400"/>
            <a:ext cx="10818811" cy="3124199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914401" y="3843867"/>
            <a:ext cx="830420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684212" y="685800"/>
            <a:ext cx="10058399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4212" y="4114800"/>
            <a:ext cx="8535987" cy="187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Quot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141411" y="685800"/>
            <a:ext cx="9144001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1446212" y="3429000"/>
            <a:ext cx="8534399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2" type="body"/>
          </p:nvPr>
        </p:nvSpPr>
        <p:spPr>
          <a:xfrm>
            <a:off x="684212" y="4301067"/>
            <a:ext cx="8534399" cy="1684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99" name="Shape 99"/>
          <p:cNvSpPr txBox="1"/>
          <p:nvPr/>
        </p:nvSpPr>
        <p:spPr>
          <a:xfrm>
            <a:off x="531812" y="812222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“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10285411" y="2768600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Name Card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684212" y="3429000"/>
            <a:ext cx="8534399" cy="169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4210" y="5132980"/>
            <a:ext cx="8535989" cy="860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Quote Name Card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141412" y="685800"/>
            <a:ext cx="9144000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4212" y="3928533"/>
            <a:ext cx="8534400" cy="104986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-285750" lvl="0" marL="285750" marR="0" rtl="0" algn="l">
              <a:spcBef>
                <a:spcPts val="4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2" type="body"/>
          </p:nvPr>
        </p:nvSpPr>
        <p:spPr>
          <a:xfrm>
            <a:off x="684210" y="4978400"/>
            <a:ext cx="85344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  <p:sp>
        <p:nvSpPr>
          <p:cNvPr id="114" name="Shape 114"/>
          <p:cNvSpPr txBox="1"/>
          <p:nvPr/>
        </p:nvSpPr>
        <p:spPr>
          <a:xfrm>
            <a:off x="531812" y="812222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“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10285411" y="2768600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i="0" lang="en-US" sz="8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rue or False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684212" y="685800"/>
            <a:ext cx="10058399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4212" y="3928533"/>
            <a:ext cx="85343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-285750" lvl="0" marL="285750" marR="0" rtl="0" algn="l">
              <a:spcBef>
                <a:spcPts val="4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2" type="body"/>
          </p:nvPr>
        </p:nvSpPr>
        <p:spPr>
          <a:xfrm>
            <a:off x="684210" y="4766732"/>
            <a:ext cx="8534400" cy="12276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 rot="5400000">
            <a:off x="3143778" y="-1773766"/>
            <a:ext cx="3615266" cy="8534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 rot="5400000">
            <a:off x="7427911" y="1943100"/>
            <a:ext cx="4572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 rot="5400000">
            <a:off x="1943100" y="-571499"/>
            <a:ext cx="5308599" cy="782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2" name="Shape 132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3" name="Shape 13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684210" y="2006600"/>
            <a:ext cx="8534400" cy="2281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4212" y="4495800"/>
            <a:ext cx="8534399" cy="1498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4210" y="685800"/>
            <a:ext cx="4937654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5808132" y="685800"/>
            <a:ext cx="4934478" cy="3615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972079" y="685800"/>
            <a:ext cx="464978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5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684210" y="1270529"/>
            <a:ext cx="4937654" cy="3030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3" type="body"/>
          </p:nvPr>
        </p:nvSpPr>
        <p:spPr>
          <a:xfrm>
            <a:off x="6079066" y="685800"/>
            <a:ext cx="466513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5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1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4" type="body"/>
          </p:nvPr>
        </p:nvSpPr>
        <p:spPr>
          <a:xfrm>
            <a:off x="5806544" y="1262062"/>
            <a:ext cx="4929188" cy="3030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7085011" y="685800"/>
            <a:ext cx="3657600" cy="1371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2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4212" y="685800"/>
            <a:ext cx="5943601" cy="5308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7085011" y="2209799"/>
            <a:ext cx="3657600" cy="20912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2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722812" y="1447800"/>
            <a:ext cx="60197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2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4" name="Shape 74"/>
          <p:cNvSpPr/>
          <p:nvPr>
            <p:ph idx="2" type="pic"/>
          </p:nvPr>
        </p:nvSpPr>
        <p:spPr>
          <a:xfrm>
            <a:off x="989012" y="914400"/>
            <a:ext cx="3280973" cy="4572000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4722812" y="2777066"/>
            <a:ext cx="6021388" cy="20489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2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1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180"/>
              </a:spcBef>
              <a:spcAft>
                <a:spcPts val="600"/>
              </a:spcAft>
              <a:buClr>
                <a:schemeClr val="lt1"/>
              </a:buClr>
              <a:buFont typeface="Noto Sans Symbols"/>
              <a:buNone/>
              <a:defRPr b="0" i="0" sz="9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2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9206968" y="2963333"/>
            <a:ext cx="2981858" cy="3208866"/>
            <a:chOff x="9206968" y="2963333"/>
            <a:chExt cx="2981858" cy="3208866"/>
          </a:xfrm>
        </p:grpSpPr>
        <p:cxnSp>
          <p:nvCxnSpPr>
            <p:cNvPr id="7" name="Shape 7"/>
            <p:cNvCxnSpPr/>
            <p:nvPr/>
          </p:nvCxnSpPr>
          <p:spPr>
            <a:xfrm flipH="1">
              <a:off x="11276011" y="2963333"/>
              <a:ext cx="912814" cy="912811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 flipH="1">
              <a:off x="9206968" y="3190343"/>
              <a:ext cx="2981857" cy="2981855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" name="Shape 9"/>
            <p:cNvCxnSpPr/>
            <p:nvPr/>
          </p:nvCxnSpPr>
          <p:spPr>
            <a:xfrm flipH="1">
              <a:off x="10292291" y="3285067"/>
              <a:ext cx="1896534" cy="1896532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" name="Shape 10"/>
            <p:cNvCxnSpPr/>
            <p:nvPr/>
          </p:nvCxnSpPr>
          <p:spPr>
            <a:xfrm flipH="1">
              <a:off x="10443103" y="3131080"/>
              <a:ext cx="1745721" cy="174572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" name="Shape 11"/>
            <p:cNvCxnSpPr/>
            <p:nvPr/>
          </p:nvCxnSpPr>
          <p:spPr>
            <a:xfrm flipH="1">
              <a:off x="10918826" y="3683001"/>
              <a:ext cx="1270001" cy="126999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2" name="Shape 12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Questrial"/>
              <a:buNone/>
              <a:defRPr b="0" i="0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84150" lvl="0" marL="285750" marR="0" rtl="0" algn="l">
              <a:spcBef>
                <a:spcPts val="40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194309" lvl="1" marL="742950" marR="0" rtl="0" algn="l">
              <a:spcBef>
                <a:spcPts val="360"/>
              </a:spcBef>
              <a:spcAft>
                <a:spcPts val="600"/>
              </a:spcAft>
              <a:buClr>
                <a:schemeClr val="lt1"/>
              </a:buClr>
              <a:buSzPct val="79999"/>
              <a:buFont typeface="Noto Sans Symbols"/>
              <a:buChar char="●"/>
              <a:defRPr b="0" i="0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04469" lvl="2" marL="1200150" marR="0" rtl="0" algn="l">
              <a:spcBef>
                <a:spcPts val="32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6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100330" lvl="3" marL="15430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100329" lvl="4" marL="200025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157479" lvl="5" marL="25146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157479" lvl="6" marL="29718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157479" lvl="7" marL="34290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157479" lvl="8" marL="3886200" marR="0" rtl="0" algn="l">
              <a:spcBef>
                <a:spcPts val="280"/>
              </a:spcBef>
              <a:spcAft>
                <a:spcPts val="600"/>
              </a:spcAft>
              <a:buClr>
                <a:schemeClr val="lt1"/>
              </a:buClr>
              <a:buSzPct val="80000"/>
              <a:buFont typeface="Noto Sans Symbols"/>
              <a:buChar char="●"/>
              <a:defRPr b="0" i="0" sz="14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9904411" y="6172200"/>
            <a:ext cx="1600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10363200" y="5578475"/>
            <a:ext cx="1142244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3200" u="none" cap="none" strike="noStrike">
                <a:solidFill>
                  <a:srgbClr val="09304A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4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STACKOVERFLOW SURVEY</a:t>
            </a:r>
            <a:br>
              <a:rPr b="0" i="0" lang="en-US" sz="4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		2016 SUMMARY</a:t>
            </a:r>
          </a:p>
        </p:txBody>
      </p:sp>
      <p:sp>
        <p:nvSpPr>
          <p:cNvPr id="140" name="Shape 140"/>
          <p:cNvSpPr txBox="1"/>
          <p:nvPr>
            <p:ph idx="1" type="subTitle"/>
          </p:nvPr>
        </p:nvSpPr>
        <p:spPr>
          <a:xfrm>
            <a:off x="684212" y="3843867"/>
            <a:ext cx="6400799" cy="1947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ans Symbols"/>
              <a:buNone/>
            </a:pPr>
            <a:r>
              <a:rPr b="0" i="0" lang="en-US" sz="21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Developers, Developers, Developers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TEAM SIZE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Very different than UCDavis Reported:</a:t>
            </a:r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96% report working on a team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Compared to only 63% @ UCDavis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No data on average team sizes for common titles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Enterprise Level Services Developer – 8.3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Analyst - 8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Database Administrator – 7.9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CHECK-INS CORRELATE WITH HAPPINESS</a:t>
            </a:r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57% developers check in code multiple times per day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65% of developers who never check in code are satisfied at their jobs vs. 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77% satisfaction rate among developers who commit code multiple times per day.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More Info at:</a:t>
            </a: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http://stackoverflow.com/research/developer-survey-2016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DEVELOPER OCCUPATIONS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Most people consider themselves Full-Stack Web Developers (28%)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Comfortable with 5-6 languages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Probably self selecting (most stack overflow users are probably web developers of some type)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Other notable titles: 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Student 11.4%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Desktop Developer 6.9%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EXPERIENCE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average developer has about 6.5 years IT or programming experience.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This isn’t necessarily </a:t>
            </a:r>
            <a:r>
              <a:rPr b="0" i="1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professional</a:t>
            </a: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 experience (the average student tells us they have 3.4 years experience).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By Profession: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median Front-End Web Developer has 3.5 years experience.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median Full-Stack Developer has 8 years experience.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median Engineering Manager has 13 years experience.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EDUCATION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Self-Taught - 69.1%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On the Job Training - 43.9%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B.S. in Computer Science (or Related Field) - 34.8%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AGE &amp; GENDER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average developer is 29.6 years old. 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The median is 27.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Men: 92.8%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Women: 5.8%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Stack overflow has a breakdown of experience and gender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ROCKSTAR VS. NINJA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Who cares?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LANGUAGES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JavaScript is King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Dependent on developer type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Full-Stack – 85.3%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Front-End – 90.5%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Back-End – 54.5%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Heavy Python usage in Math &amp; Data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Students are learning on Java (51%)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2</a:t>
            </a:r>
            <a:r>
              <a:rPr b="0" baseline="3000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nd</a:t>
            </a: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 place occupied by SQL, Java, C#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F486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COMPENSATION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Cloud-tech pays top dollar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Spark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Cassandra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Hadoop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Functional Programming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Scala</a:t>
            </a:r>
          </a:p>
          <a:p>
            <a:pPr indent="-285750" lvl="1" marL="742950" marR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79999"/>
              <a:buFont typeface="Noto Sans Symbols"/>
              <a:buChar char="●"/>
            </a:pPr>
            <a:r>
              <a:rPr b="0" i="0" lang="en-US" sz="18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F#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684212" y="4487332"/>
            <a:ext cx="8534399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Questrial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CHALLENGES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4212" y="685800"/>
            <a:ext cx="853439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Unrealistic Expectations - 34.9%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Poor Documentation - 34.7%</a:t>
            </a:r>
          </a:p>
          <a:p>
            <a:pPr indent="-285750" lvl="0" marL="285750" marR="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  <a:t>Unspecific Requirements - 33.5%</a:t>
            </a:r>
            <a:br>
              <a:rPr b="0" i="0" lang="en-US" sz="2000" u="none" cap="none" strike="noStrike">
                <a:solidFill>
                  <a:srgbClr val="0F486F"/>
                </a:solidFill>
                <a:latin typeface="Questrial"/>
                <a:ea typeface="Questrial"/>
                <a:cs typeface="Questrial"/>
                <a:sym typeface="Questrial"/>
              </a:rPr>
            </a:b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ce">
  <a:themeElements>
    <a:clrScheme name="Slice">
      <a:dk1>
        <a:srgbClr val="000000"/>
      </a:dk1>
      <a:lt1>
        <a:srgbClr val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